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59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娣辫壊鏍峰紡 1 - 寮鸿皟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涓害鏍峰紡 2 - 寮鸿皟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3" d="100"/>
          <a:sy n="153" d="100"/>
        </p:scale>
        <p:origin x="203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D9FDE7-0E3E-4EE4-914E-8DDD1A87069E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21116-9E13-49A4-9F99-0096BD247A8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BF9008-B34F-4CE7-824E-21D530E2DD45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2AD14-C47F-4DBB-BB01-E2676700AD5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0AA997-C5AA-4662-8B2C-23D599668E1C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C88B9-BE04-4C5E-B3C5-3EEB84686FF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D53752-5ECD-4DE1-9B18-163EF910F64F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5643E-BC85-4C51-B11D-BA98D707253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F4190E-38EB-4B39-9733-479C38424199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29F6E-DE40-492D-B1CF-D531C989A9A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32DAF-BCC2-4970-8A1F-5E09FC24664D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E879C-581F-45CF-8921-FCFDBA0ACD7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73F82A-6570-4394-AEBB-2DB9C08C3DDE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D8BF4-24F9-4BCD-91DE-2E4518ED63D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59915-3E7A-47CC-97EB-75301895193C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B7988-10E0-4E7C-83D2-EF35E188463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BBBD7C-0AD9-4731-8DE7-9EBD9B986D53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A599D-3DCF-41B3-BF64-5F104B49284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A24B35-3B17-4FF6-A99E-153CD0CE4397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38655-6683-44F6-995F-B6BBA0F892D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FC1318-3E23-4334-B33B-86CF56C8DA71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C1BB2-7245-41D3-A55A-D02E24B74F1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fr-FR" altLang="zh-CN"/>
              <a:t>Cliquez pour modifier le style du titre</a:t>
            </a:r>
            <a:endParaRPr lang="en-US" altLang="zh-CN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altLang="zh-CN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FF40CE-FCE7-489A-A517-DEEB8CDD828E}" type="datetimeFigureOut">
              <a:rPr lang="en-US" altLang="zh-CN"/>
              <a:t>6/18/2017</a:t>
            </a:fld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zh-CN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600491A-088B-411F-BD4E-31877A6D61DB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429125"/>
            <a:ext cx="7772400" cy="857250"/>
          </a:xfrm>
        </p:spPr>
        <p:txBody>
          <a:bodyPr/>
          <a:lstStyle/>
          <a:p>
            <a:r>
              <a:rPr lang="zh-CN" altLang="en-US" sz="4200" dirty="0">
                <a:solidFill>
                  <a:schemeClr val="bg1"/>
                </a:solidFill>
                <a:latin typeface="华文琥珀" pitchFamily="2" charset="-122"/>
                <a:ea typeface="华文琥珀" pitchFamily="2" charset="-122"/>
              </a:rPr>
              <a:t>专业教师成绩录入指南</a:t>
            </a:r>
            <a:br>
              <a:rPr lang="en-US" altLang="zh-CN" sz="4200" dirty="0">
                <a:solidFill>
                  <a:schemeClr val="bg1"/>
                </a:solidFill>
                <a:latin typeface="华文琥珀" pitchFamily="2" charset="-122"/>
                <a:ea typeface="华文琥珀" pitchFamily="2" charset="-122"/>
              </a:rPr>
            </a:br>
            <a:r>
              <a:rPr lang="zh-CN" altLang="en-US" sz="4200" dirty="0">
                <a:solidFill>
                  <a:schemeClr val="bg1"/>
                </a:solidFill>
                <a:latin typeface="华文琥珀" pitchFamily="2" charset="-122"/>
                <a:ea typeface="华文琥珀" pitchFamily="2" charset="-122"/>
              </a:rPr>
              <a:t>及教学文档材料归档要求</a:t>
            </a:r>
            <a:endParaRPr lang="en-US" altLang="zh-CN" sz="4200" dirty="0">
              <a:solidFill>
                <a:schemeClr val="bg1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403648" y="5766966"/>
            <a:ext cx="6400800" cy="614362"/>
          </a:xfrm>
        </p:spPr>
        <p:txBody>
          <a:bodyPr/>
          <a:lstStyle/>
          <a:p>
            <a:r>
              <a:rPr lang="fr-CA" altLang="zh-CN" sz="2800" dirty="0">
                <a:solidFill>
                  <a:schemeClr val="bg1"/>
                </a:solidFill>
              </a:rPr>
              <a:t>2017</a:t>
            </a:r>
            <a:r>
              <a:rPr lang="zh-CN" altLang="en-US" sz="2800" dirty="0">
                <a:solidFill>
                  <a:schemeClr val="bg1"/>
                </a:solidFill>
              </a:rPr>
              <a:t>年</a:t>
            </a:r>
            <a:r>
              <a:rPr lang="en-US" altLang="zh-CN" sz="2800" dirty="0">
                <a:solidFill>
                  <a:schemeClr val="bg1"/>
                </a:solidFill>
              </a:rPr>
              <a:t>6</a:t>
            </a:r>
            <a:r>
              <a:rPr lang="zh-CN" altLang="en-US" sz="2800" dirty="0">
                <a:solidFill>
                  <a:schemeClr val="bg1"/>
                </a:solidFill>
              </a:rPr>
              <a:t>月</a:t>
            </a:r>
            <a:r>
              <a:rPr lang="en-US" altLang="zh-CN" sz="2800">
                <a:solidFill>
                  <a:schemeClr val="bg1"/>
                </a:solidFill>
              </a:rPr>
              <a:t>16</a:t>
            </a:r>
            <a:r>
              <a:rPr lang="zh-CN" altLang="en-US" sz="2800">
                <a:solidFill>
                  <a:schemeClr val="bg1"/>
                </a:solidFill>
              </a:rPr>
              <a:t>日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b="1" dirty="0"/>
              <a:t>教师成绩修改</a:t>
            </a:r>
            <a:r>
              <a:rPr lang="zh-CN" altLang="en-US" b="1" dirty="0"/>
              <a:t>具体步骤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第一步 点击教学班列表的 “查看“ 操作按钮 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第二步 在“成绩列表” 选项卡中，找到要修改成绩的学生，点击“申请修改”按钮。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第三步 输入修改的成绩 ，以及原因，再提交。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第四步 教师通知</a:t>
            </a:r>
            <a:r>
              <a:rPr lang="zh-CN" altLang="zh-CN" sz="2400" b="1" dirty="0">
                <a:latin typeface="华文新魏" pitchFamily="2" charset="-122"/>
                <a:ea typeface="华文新魏" pitchFamily="2" charset="-122"/>
              </a:rPr>
              <a:t>学院教学院长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zh-CN" altLang="zh-CN" sz="2400" b="1" dirty="0">
                <a:latin typeface="华文新魏" pitchFamily="2" charset="-122"/>
                <a:ea typeface="华文新魏" pitchFamily="2" charset="-122"/>
              </a:rPr>
              <a:t>教务员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。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zh-CN" altLang="zh-CN" sz="2400" b="1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注意</a:t>
            </a:r>
            <a:r>
              <a:rPr lang="zh-CN" altLang="en-US" sz="2400" b="1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：</a:t>
            </a:r>
            <a:r>
              <a:rPr lang="en-US" altLang="zh-CN" sz="2400" b="1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zh-CN" sz="2400" b="1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在补考之前可以修改考勤成绩、平时成绩、期末成绩 ；在补考之后只能修改补考成绩。</a:t>
            </a:r>
            <a:endParaRPr lang="zh-CN" altLang="zh-CN" sz="2400" u="sng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教学文档材料归档要求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专业技能课教学文档材料：</a:t>
            </a:r>
          </a:p>
          <a:p>
            <a:pPr marL="0" indent="0">
              <a:buNone/>
            </a:pPr>
            <a:r>
              <a:rPr lang="zh-CN" altLang="en-US"/>
              <a:t>1.新修订的课程教学大纲（须含评价标准）；</a:t>
            </a:r>
          </a:p>
          <a:p>
            <a:pPr marL="0" indent="0">
              <a:buNone/>
            </a:pPr>
            <a:r>
              <a:rPr lang="zh-CN" altLang="en-US"/>
              <a:t>2.学生平时作业和最终作品刻光盘；</a:t>
            </a:r>
          </a:p>
          <a:p>
            <a:pPr marL="0" indent="0">
              <a:buNone/>
            </a:pPr>
            <a:r>
              <a:rPr lang="zh-CN" altLang="en-US"/>
              <a:t>3.点名表；</a:t>
            </a:r>
          </a:p>
          <a:p>
            <a:pPr marL="0" indent="0">
              <a:buNone/>
            </a:pPr>
            <a:r>
              <a:rPr lang="zh-CN" altLang="en-US"/>
              <a:t>4.教学进度表（系统打印并签名）；</a:t>
            </a:r>
          </a:p>
          <a:p>
            <a:pPr marL="0" indent="0">
              <a:buNone/>
            </a:pPr>
            <a:r>
              <a:rPr lang="zh-CN" altLang="en-US"/>
              <a:t>5.课程总结，即考试课程质量分析表、本科教学质量自我评价表合并（系统打印并签名）；</a:t>
            </a:r>
          </a:p>
          <a:p>
            <a:pPr marL="0" indent="0">
              <a:buNone/>
            </a:pPr>
            <a:r>
              <a:rPr lang="zh-CN" altLang="en-US"/>
              <a:t>6.成绩登记表（系统打印并签名）。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教学文档材料归档要求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专业理论课教学文档材料：</a:t>
            </a:r>
          </a:p>
          <a:p>
            <a:pPr marL="0" indent="0">
              <a:buNone/>
            </a:pPr>
            <a:r>
              <a:rPr lang="zh-CN" altLang="en-US"/>
              <a:t>1.新修订的课程教学大纲（须含评价标准）；</a:t>
            </a:r>
          </a:p>
          <a:p>
            <a:pPr marL="0" indent="0">
              <a:buNone/>
            </a:pPr>
            <a:r>
              <a:rPr lang="zh-CN" altLang="en-US"/>
              <a:t>2.考试试卷，包括AB卷、标准答案、已批阅试卷和试卷保存记录；</a:t>
            </a:r>
          </a:p>
          <a:p>
            <a:pPr marL="0" indent="0">
              <a:buNone/>
            </a:pPr>
            <a:r>
              <a:rPr lang="zh-CN" altLang="en-US"/>
              <a:t>3.点名表；</a:t>
            </a:r>
          </a:p>
          <a:p>
            <a:pPr marL="0" indent="0">
              <a:buNone/>
            </a:pPr>
            <a:r>
              <a:rPr lang="zh-CN" altLang="en-US"/>
              <a:t>4.教学进度表（系统打印并签名）；</a:t>
            </a:r>
          </a:p>
          <a:p>
            <a:pPr marL="0" indent="0">
              <a:buNone/>
            </a:pPr>
            <a:r>
              <a:rPr lang="zh-CN" altLang="en-US"/>
              <a:t>5.课程总结，即考试课程质量分析表、本科教学质量自我评价表合并（系统打印并签名）；</a:t>
            </a:r>
          </a:p>
          <a:p>
            <a:pPr marL="0" indent="0">
              <a:buNone/>
            </a:pPr>
            <a:r>
              <a:rPr lang="zh-CN" altLang="en-US"/>
              <a:t>6.成绩登记表（系统打印并签名）。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/>
          <a:lstStyle/>
          <a:p>
            <a:r>
              <a:rPr lang="zh-CN" altLang="en-US" b="1" dirty="0"/>
              <a:t>教学文档袋信息填写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79539" y="2303874"/>
            <a:ext cx="4824536" cy="361840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709063"/>
            <a:ext cx="1726964" cy="230203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478" y="1700805"/>
            <a:ext cx="1731402" cy="23102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39952" y="4293096"/>
            <a:ext cx="403244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+mn-ea"/>
              </a:rPr>
              <a:t>注：</a:t>
            </a:r>
            <a:r>
              <a:rPr lang="en-US" altLang="zh-CN" dirty="0">
                <a:latin typeface="+mn-ea"/>
              </a:rPr>
              <a:t>1.</a:t>
            </a:r>
            <a:r>
              <a:rPr lang="zh-CN" altLang="en-US" dirty="0">
                <a:latin typeface="+mn-ea"/>
              </a:rPr>
              <a:t>教学文档袋正面和侧面的信息都须填写完整；</a:t>
            </a:r>
            <a:endParaRPr lang="en-US" altLang="zh-CN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+mn-ea"/>
              </a:rPr>
              <a:t>2.</a:t>
            </a:r>
            <a:r>
              <a:rPr lang="zh-CN" altLang="en-US" dirty="0">
                <a:latin typeface="+mn-ea"/>
              </a:rPr>
              <a:t>专业技能课上交作品光盘的请在“考核方式”栏中填写其他：</a:t>
            </a:r>
            <a:r>
              <a:rPr lang="en-US" altLang="zh-CN" dirty="0">
                <a:latin typeface="+mn-ea"/>
              </a:rPr>
              <a:t>_____;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+mn-ea"/>
              </a:rPr>
              <a:t>3.</a:t>
            </a:r>
            <a:r>
              <a:rPr lang="zh-CN" altLang="en-US" dirty="0">
                <a:latin typeface="+mn-ea"/>
              </a:rPr>
              <a:t>请教师根据封面清单自查后并签名。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43000"/>
          </a:xfrm>
        </p:spPr>
        <p:txBody>
          <a:bodyPr>
            <a:normAutofit/>
          </a:bodyPr>
          <a:lstStyle/>
          <a:p>
            <a:pPr lvl="0"/>
            <a:r>
              <a:rPr lang="zh-CN" altLang="zh-CN" b="1" dirty="0"/>
              <a:t>教务系统登录</a:t>
            </a:r>
            <a:endParaRPr lang="zh-CN" altLang="zh-CN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3125" y="1600200"/>
            <a:ext cx="6543675" cy="4525963"/>
          </a:xfrm>
        </p:spPr>
        <p:txBody>
          <a:bodyPr rtlCol="0"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zh-CN" altLang="zh-CN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教务系统登录地址</a:t>
            </a:r>
            <a:r>
              <a:rPr lang="en-US" altLang="zh-CN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: </a:t>
            </a:r>
            <a:r>
              <a:rPr lang="zh-CN" altLang="zh-CN" dirty="0">
                <a:latin typeface="华文新魏" pitchFamily="2" charset="-122"/>
                <a:ea typeface="华文新魏" pitchFamily="2" charset="-122"/>
              </a:rPr>
              <a:t>从教务处主页的快速通道中《教务系统教师入口》进入教务系统。建议浏览器使用谷歌、</a:t>
            </a: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IE10+</a:t>
            </a:r>
            <a:r>
              <a:rPr lang="zh-CN" altLang="zh-CN" dirty="0">
                <a:latin typeface="华文新魏" pitchFamily="2" charset="-122"/>
                <a:ea typeface="华文新魏" pitchFamily="2" charset="-122"/>
              </a:rPr>
              <a:t>、火狐浏览器。</a:t>
            </a:r>
          </a:p>
          <a:p>
            <a:pPr>
              <a:lnSpc>
                <a:spcPct val="160000"/>
              </a:lnSpc>
            </a:pP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zh-CN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教务系统登录方式</a:t>
            </a:r>
            <a:r>
              <a:rPr lang="en-US" altLang="zh-CN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: </a:t>
            </a:r>
            <a:r>
              <a:rPr lang="zh-CN" altLang="zh-CN" dirty="0">
                <a:latin typeface="华文新魏" pitchFamily="2" charset="-122"/>
                <a:ea typeface="华文新魏" pitchFamily="2" charset="-122"/>
              </a:rPr>
              <a:t>使用统一身份认证登录。教师在登录中遇到问题，可致电信息化办公室热线服务电话</a:t>
            </a: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 64321010</a:t>
            </a:r>
            <a:r>
              <a:rPr lang="zh-CN" altLang="zh-CN" dirty="0">
                <a:latin typeface="华文新魏" pitchFamily="2" charset="-122"/>
                <a:ea typeface="华文新魏" pitchFamily="2" charset="-122"/>
              </a:rPr>
              <a:t>（分机</a:t>
            </a:r>
            <a:r>
              <a:rPr lang="en-US" altLang="zh-CN" dirty="0">
                <a:latin typeface="华文新魏" pitchFamily="2" charset="-122"/>
                <a:ea typeface="华文新魏" pitchFamily="2" charset="-122"/>
              </a:rPr>
              <a:t> 61010</a:t>
            </a:r>
            <a:r>
              <a:rPr lang="zh-CN" altLang="zh-CN" dirty="0">
                <a:latin typeface="华文新魏" pitchFamily="2" charset="-122"/>
                <a:ea typeface="华文新魏" pitchFamily="2" charset="-122"/>
              </a:rPr>
              <a:t>）咨询。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b="1" dirty="0"/>
              <a:t>成绩录入</a:t>
            </a:r>
            <a:endParaRPr lang="zh-CN" altLang="zh-CN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1573907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</a:pP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教师入口</a:t>
            </a:r>
            <a:r>
              <a:rPr lang="zh-CN" altLang="en-US" sz="2000" dirty="0">
                <a:latin typeface="华文新魏" pitchFamily="2" charset="-122"/>
                <a:ea typeface="华文新魏" pitchFamily="2" charset="-122"/>
              </a:rPr>
              <a:t>：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进入 我的</a:t>
            </a:r>
            <a:r>
              <a:rPr lang="en-US" altLang="zh-CN" sz="2000" dirty="0">
                <a:latin typeface="华文新魏" pitchFamily="2" charset="-122"/>
                <a:ea typeface="华文新魏" pitchFamily="2" charset="-122"/>
              </a:rPr>
              <a:t>--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成绩录入菜单 </a:t>
            </a:r>
            <a:r>
              <a:rPr lang="zh-CN" altLang="zh-CN" sz="20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， 点击 “开放录入” 操作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在成绩录入界面 设置 “考勤成绩</a:t>
            </a:r>
            <a:r>
              <a:rPr lang="en-US" altLang="zh-CN" sz="2000" dirty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” “平时成绩</a:t>
            </a:r>
            <a:r>
              <a:rPr lang="zh-CN" altLang="en-US" sz="2000" dirty="0"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“期末成绩</a:t>
            </a:r>
            <a:r>
              <a:rPr lang="zh-CN" altLang="en-US" sz="2000" dirty="0"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在总评成绩中占的百分比。 </a:t>
            </a:r>
            <a:r>
              <a:rPr lang="zh-CN" altLang="zh-CN" sz="20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点击 </a:t>
            </a:r>
            <a:r>
              <a:rPr lang="en-US" altLang="zh-CN" sz="20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“</a:t>
            </a:r>
            <a:r>
              <a:rPr lang="zh-CN" altLang="zh-CN" sz="20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录入</a:t>
            </a:r>
            <a:r>
              <a:rPr lang="en-US" altLang="zh-CN" sz="20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0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按钮</a:t>
            </a:r>
            <a:r>
              <a:rPr lang="zh-CN" altLang="en-US" sz="20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进入成绩输入界面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。</a:t>
            </a:r>
            <a:endParaRPr lang="en-US" altLang="zh-CN" sz="2000" dirty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899592" y="3861048"/>
          <a:ext cx="7560840" cy="2520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5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2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2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905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 dirty="0">
                          <a:effectLst/>
                        </a:rPr>
                        <a:t>原“平时成绩”</a:t>
                      </a:r>
                      <a:endParaRPr lang="zh-CN" sz="1050" kern="100" dirty="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原“期末成绩”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0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考勤成绩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（百分制输入）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平时成绩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（百分制输入）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期末成绩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（百分制输入）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理论课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10%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20%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70%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200" kern="0">
                          <a:effectLst/>
                        </a:rPr>
                        <a:t>技能课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10%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50%</a:t>
                      </a:r>
                      <a:endParaRPr lang="zh-CN" sz="1050" kern="10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40%</a:t>
                      </a:r>
                      <a:endParaRPr lang="zh-CN" sz="1050" kern="100" dirty="0">
                        <a:effectLst/>
                        <a:latin typeface="Calibri" pitchFamily="34" charset="0"/>
                        <a:ea typeface="宋体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初考录入成绩方法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993307"/>
          </a:xfrm>
        </p:spPr>
        <p:txBody>
          <a:bodyPr/>
          <a:lstStyle/>
          <a:p>
            <a:pPr lvl="0">
              <a:lnSpc>
                <a:spcPct val="120000"/>
              </a:lnSpc>
            </a:pPr>
            <a:r>
              <a:rPr lang="zh-CN" altLang="zh-CN" sz="2600" dirty="0">
                <a:latin typeface="华文新魏" pitchFamily="2" charset="-122"/>
                <a:ea typeface="华文新魏" pitchFamily="2" charset="-122"/>
              </a:rPr>
              <a:t>每个学生的各项成绩逐个录入 。</a:t>
            </a:r>
            <a:endParaRPr lang="en-US" altLang="zh-CN" sz="2600" dirty="0">
              <a:latin typeface="华文新魏" pitchFamily="2" charset="-122"/>
              <a:ea typeface="华文新魏" pitchFamily="2" charset="-122"/>
            </a:endParaRPr>
          </a:p>
          <a:p>
            <a:pPr lvl="0">
              <a:lnSpc>
                <a:spcPct val="120000"/>
              </a:lnSpc>
            </a:pPr>
            <a:r>
              <a:rPr lang="zh-CN" altLang="zh-CN" sz="26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不论学生是否参加期末考试，无特殊情况下学生的考勤、平时成绩</a:t>
            </a:r>
            <a:r>
              <a:rPr lang="zh-CN" altLang="en-US" sz="26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必</a:t>
            </a:r>
            <a:r>
              <a:rPr lang="zh-CN" altLang="zh-CN" sz="26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须给出，</a:t>
            </a:r>
            <a:r>
              <a:rPr lang="zh-CN" altLang="zh-CN" sz="2600" dirty="0">
                <a:latin typeface="华文新魏" pitchFamily="2" charset="-122"/>
                <a:ea typeface="华文新魏" pitchFamily="2" charset="-122"/>
              </a:rPr>
              <a:t>且考勤、平时考试的情况使用“正常”。</a:t>
            </a:r>
            <a:endParaRPr lang="en-US" altLang="zh-CN" sz="2600" dirty="0">
              <a:latin typeface="华文新魏" pitchFamily="2" charset="-122"/>
              <a:ea typeface="华文新魏" pitchFamily="2" charset="-122"/>
            </a:endParaRPr>
          </a:p>
          <a:p>
            <a:pPr lvl="0">
              <a:lnSpc>
                <a:spcPct val="120000"/>
              </a:lnSpc>
            </a:pPr>
            <a:r>
              <a:rPr lang="zh-CN" altLang="zh-CN" sz="2600" u="dbl" dirty="0">
                <a:latin typeface="华文新魏" pitchFamily="2" charset="-122"/>
                <a:ea typeface="华文新魏" pitchFamily="2" charset="-122"/>
              </a:rPr>
              <a:t>录入完毕，确认提交</a:t>
            </a:r>
            <a:r>
              <a:rPr lang="zh-CN" altLang="en-US" sz="2600" u="dbl" dirty="0">
                <a:latin typeface="华文新魏" pitchFamily="2" charset="-122"/>
                <a:ea typeface="华文新魏" pitchFamily="2" charset="-122"/>
              </a:rPr>
              <a:t>，</a:t>
            </a:r>
            <a:r>
              <a:rPr lang="zh-CN" altLang="zh-CN" sz="2600" u="dbl" dirty="0">
                <a:latin typeface="华文新魏" pitchFamily="2" charset="-122"/>
                <a:ea typeface="华文新魏" pitchFamily="2" charset="-122"/>
              </a:rPr>
              <a:t>提交后就无法修改</a:t>
            </a:r>
            <a:r>
              <a:rPr lang="zh-CN" altLang="zh-CN" sz="2600" dirty="0">
                <a:latin typeface="华文新魏" pitchFamily="2" charset="-122"/>
                <a:ea typeface="华文新魏" pitchFamily="2" charset="-122"/>
              </a:rPr>
              <a:t>。</a:t>
            </a:r>
            <a:endParaRPr lang="en-US" altLang="zh-CN" sz="2600" dirty="0">
              <a:latin typeface="华文新魏" pitchFamily="2" charset="-122"/>
              <a:ea typeface="华文新魏" pitchFamily="2" charset="-122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zh-CN" altLang="en-US" sz="2600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注意：如不符合优良率的限制，系统会提示修改的，这说明还未提交成功！</a:t>
            </a:r>
            <a:endParaRPr lang="zh-CN" altLang="zh-CN" sz="2600" u="sng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b="1" dirty="0"/>
              <a:t>初考录入成绩方法（二）</a:t>
            </a:r>
            <a:r>
              <a:rPr lang="en-US" altLang="zh-CN" b="1" dirty="0"/>
              <a:t>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教师可以批量导入成绩，</a:t>
            </a:r>
            <a:r>
              <a:rPr lang="zh-CN" altLang="zh-CN" sz="24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在成绩录入界面的右上角位置 ，点击 </a:t>
            </a:r>
            <a:r>
              <a:rPr lang="en-US" altLang="zh-CN" sz="24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“</a:t>
            </a:r>
            <a:r>
              <a:rPr lang="zh-CN" altLang="zh-CN" sz="24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下载模板</a:t>
            </a:r>
            <a:r>
              <a:rPr lang="en-US" altLang="zh-CN" sz="24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4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按钮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，下载成绩录入模板。教师在成绩模板</a:t>
            </a:r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excel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文件里面填好相应的成绩，保存并关闭。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在成绩录入界面 点击右上角的“导入“ 按钮 。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选择并打开成绩模板，点击”提交“按钮，成绩导入完毕。再确认提交教学班的成绩。</a:t>
            </a:r>
            <a:r>
              <a:rPr lang="zh-CN" altLang="zh-CN" sz="2400" b="1" dirty="0">
                <a:latin typeface="华文新魏" pitchFamily="2" charset="-122"/>
                <a:ea typeface="华文新魏" pitchFamily="2" charset="-122"/>
              </a:rPr>
              <a:t>批量导入的模板中成绩只能填数字。</a:t>
            </a:r>
            <a:endParaRPr lang="zh-CN" altLang="zh-CN" sz="2400" dirty="0">
              <a:latin typeface="华文新魏" pitchFamily="2" charset="-122"/>
              <a:ea typeface="华文新魏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初考录入成绩方法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32856"/>
            <a:ext cx="8291264" cy="439248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注意：</a:t>
            </a:r>
            <a:endParaRPr lang="en-US" altLang="zh-CN" sz="2400" dirty="0">
              <a:latin typeface="华文新魏" pitchFamily="2" charset="-122"/>
              <a:ea typeface="华文新魏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）成绩只能填数字，在成绩输入时，系统会自动保存成绩。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）修读情况为“免修不免考”的学生，考勤成绩、平时成绩、期末成绩都使用该生学期初的审核考试成绩，考试情况都用“正常”。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zh-CN" sz="2400" dirty="0">
                <a:latin typeface="华文新魏" pitchFamily="2" charset="-122"/>
                <a:ea typeface="华文新魏" pitchFamily="2" charset="-122"/>
              </a:rPr>
              <a:t>）修读情况为“免修”的学生，教师不用维护考试情况，也不用输入成绩。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72808" cy="11430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教师维护考生考试情况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6" cy="4464496"/>
          </a:xfrm>
        </p:spPr>
        <p:txBody>
          <a:bodyPr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2000" b="1" dirty="0">
                <a:latin typeface="华文新魏" pitchFamily="2" charset="-122"/>
                <a:ea typeface="华文新魏" pitchFamily="2" charset="-122"/>
              </a:rPr>
              <a:t>默认情况为正常。</a:t>
            </a:r>
            <a:endParaRPr lang="en-US" altLang="zh-CN" sz="2000" b="1" dirty="0">
              <a:latin typeface="华文新魏" pitchFamily="2" charset="-122"/>
              <a:ea typeface="华文新魏" pitchFamily="2" charset="-122"/>
            </a:endParaRPr>
          </a:p>
          <a:p>
            <a:pPr lvl="0">
              <a:lnSpc>
                <a:spcPct val="120000"/>
              </a:lnSpc>
            </a:pPr>
            <a:r>
              <a:rPr lang="zh-CN" altLang="zh-CN" sz="2000" b="1" dirty="0">
                <a:latin typeface="华文新魏" pitchFamily="2" charset="-122"/>
                <a:ea typeface="华文新魏" pitchFamily="2" charset="-122"/>
              </a:rPr>
              <a:t>学生无故不来参加期末考试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，期末考试情况选 “放弃考核</a:t>
            </a:r>
            <a:r>
              <a:rPr lang="en-US" altLang="zh-CN" sz="2000" dirty="0"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，期末成绩输入</a:t>
            </a:r>
            <a:r>
              <a:rPr lang="en-US" altLang="zh-CN" sz="2000" dirty="0">
                <a:latin typeface="华文新魏" pitchFamily="2" charset="-122"/>
                <a:ea typeface="华文新魏" pitchFamily="2" charset="-122"/>
              </a:rPr>
              <a:t>0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分。</a:t>
            </a:r>
          </a:p>
          <a:p>
            <a:pPr lvl="0">
              <a:lnSpc>
                <a:spcPct val="120000"/>
              </a:lnSpc>
            </a:pPr>
            <a:r>
              <a:rPr lang="zh-CN" altLang="zh-CN" sz="2000" b="1" dirty="0">
                <a:latin typeface="华文新魏" pitchFamily="2" charset="-122"/>
                <a:ea typeface="华文新魏" pitchFamily="2" charset="-122"/>
              </a:rPr>
              <a:t>取消考核资格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，期末考试情况选 “取消考核资格</a:t>
            </a:r>
            <a:r>
              <a:rPr lang="en-US" altLang="zh-CN" sz="2000" dirty="0"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，期末成绩输入</a:t>
            </a:r>
            <a:r>
              <a:rPr lang="en-US" altLang="zh-CN" sz="2000" dirty="0">
                <a:latin typeface="华文新魏" pitchFamily="2" charset="-122"/>
                <a:ea typeface="华文新魏" pitchFamily="2" charset="-122"/>
              </a:rPr>
              <a:t>0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分。</a:t>
            </a:r>
          </a:p>
          <a:p>
            <a:pPr lvl="0">
              <a:lnSpc>
                <a:spcPct val="120000"/>
              </a:lnSpc>
            </a:pPr>
            <a:r>
              <a:rPr lang="zh-CN" altLang="zh-CN" sz="2000" b="1" u="sng" dirty="0">
                <a:solidFill>
                  <a:srgbClr val="00B0F0"/>
                </a:solidFill>
                <a:latin typeface="华文新魏" pitchFamily="2" charset="-122"/>
                <a:ea typeface="华文新魏" pitchFamily="2" charset="-122"/>
              </a:rPr>
              <a:t>学生向学院申请了缓考，教学院长签字同意，教务员按要求在考试前把缓考申请表报于任课教师，教师期末考试情况选 “缓考</a:t>
            </a:r>
            <a:r>
              <a:rPr lang="en-US" altLang="zh-CN" sz="2000" b="1" u="sng" dirty="0">
                <a:solidFill>
                  <a:srgbClr val="00B0F0"/>
                </a:solidFill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000" b="1" u="sng" dirty="0">
                <a:solidFill>
                  <a:srgbClr val="00B0F0"/>
                </a:solidFill>
                <a:latin typeface="华文新魏" pitchFamily="2" charset="-122"/>
                <a:ea typeface="华文新魏" pitchFamily="2" charset="-122"/>
              </a:rPr>
              <a:t>。 </a:t>
            </a:r>
          </a:p>
          <a:p>
            <a:pPr lvl="0">
              <a:lnSpc>
                <a:spcPct val="120000"/>
              </a:lnSpc>
            </a:pPr>
            <a:r>
              <a:rPr lang="en-US" altLang="zh-CN" sz="2000" dirty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如果学生考试作弊或违纪，任课教师期末考试情况选 </a:t>
            </a:r>
            <a:r>
              <a:rPr lang="zh-CN" altLang="zh-CN" sz="2000" b="1" dirty="0">
                <a:latin typeface="华文新魏" pitchFamily="2" charset="-122"/>
                <a:ea typeface="华文新魏" pitchFamily="2" charset="-122"/>
              </a:rPr>
              <a:t>“异常</a:t>
            </a:r>
            <a:r>
              <a:rPr lang="en-US" altLang="zh-CN" sz="2000" b="1" dirty="0"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zh-CN" sz="2000" dirty="0">
                <a:latin typeface="华文新魏" pitchFamily="2" charset="-122"/>
                <a:ea typeface="华文新魏" pitchFamily="2" charset="-122"/>
              </a:rPr>
              <a:t>。 </a:t>
            </a:r>
          </a:p>
          <a:p>
            <a:pPr lvl="0">
              <a:lnSpc>
                <a:spcPct val="120000"/>
              </a:lnSpc>
            </a:pPr>
            <a:r>
              <a:rPr lang="en-US" altLang="zh-CN" sz="2000" b="1" dirty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zh-CN" sz="2000" b="1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期末考试情况为非正常不等于考勤、平时考试情况为非正常，所以考勤、平时成绩如果没有特殊情况应该按正常给出分数。</a:t>
            </a:r>
            <a:endParaRPr lang="zh-CN" altLang="zh-CN" sz="2000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b="1" dirty="0"/>
              <a:t>缓考</a:t>
            </a:r>
            <a:r>
              <a:rPr lang="en-US" altLang="zh-CN" b="1" dirty="0"/>
              <a:t>/</a:t>
            </a:r>
            <a:r>
              <a:rPr lang="zh-CN" altLang="zh-CN" b="1" dirty="0"/>
              <a:t>补考成绩录入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800" u="sng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在学校开放录入补考期间，教师必须先录入缓考成绩再录入补考成绩。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   </a:t>
            </a:r>
            <a:r>
              <a:rPr lang="zh-CN" altLang="zh-CN" sz="2800" dirty="0">
                <a:latin typeface="华文新魏" pitchFamily="2" charset="-122"/>
                <a:ea typeface="华文新魏" pitchFamily="2" charset="-122"/>
              </a:rPr>
              <a:t>注意事项：缓考成绩录入时，只能录入缓考成绩，考勤、平时成绩不能修改。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b="1" dirty="0"/>
              <a:t>教师成绩修改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latin typeface="华文新魏" pitchFamily="2" charset="-122"/>
                <a:ea typeface="华文新魏" pitchFamily="2" charset="-122"/>
              </a:rPr>
              <a:t>在学校成绩录入开放期间，如果教师成绩已经提交</a:t>
            </a:r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，</a:t>
            </a:r>
            <a:r>
              <a:rPr lang="zh-CN" altLang="zh-CN" sz="2800" dirty="0">
                <a:latin typeface="华文新魏" pitchFamily="2" charset="-122"/>
                <a:ea typeface="华文新魏" pitchFamily="2" charset="-122"/>
              </a:rPr>
              <a:t>但是发现个别学生</a:t>
            </a:r>
            <a:r>
              <a:rPr lang="zh-CN" altLang="en-US" sz="2800" b="1" u="wavy" dirty="0">
                <a:latin typeface="华文新魏" pitchFamily="2" charset="-122"/>
                <a:ea typeface="华文新魏" pitchFamily="2" charset="-122"/>
              </a:rPr>
              <a:t>分数</a:t>
            </a:r>
            <a:r>
              <a:rPr lang="zh-CN" altLang="zh-CN" sz="2800" dirty="0">
                <a:latin typeface="华文新魏" pitchFamily="2" charset="-122"/>
                <a:ea typeface="华文新魏" pitchFamily="2" charset="-122"/>
              </a:rPr>
              <a:t>录入错误，可以在系统中提出修改申请，</a:t>
            </a:r>
            <a:r>
              <a:rPr lang="zh-CN" altLang="zh-CN" sz="2800" b="1" dirty="0">
                <a:latin typeface="华文新魏" pitchFamily="2" charset="-122"/>
                <a:ea typeface="华文新魏" pitchFamily="2" charset="-122"/>
              </a:rPr>
              <a:t>待学院，教务处处审批结束</a:t>
            </a:r>
            <a:r>
              <a:rPr lang="zh-CN" altLang="zh-CN" sz="2800" dirty="0">
                <a:latin typeface="华文新魏" pitchFamily="2" charset="-122"/>
                <a:ea typeface="华文新魏" pitchFamily="2" charset="-122"/>
              </a:rPr>
              <a:t>后修改成绩生效。</a:t>
            </a:r>
            <a:endParaRPr lang="en-US" altLang="zh-CN" sz="2800" dirty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注意：线上成绩修改只是修改成绩录错，如果考试情况设置错误，请找教务员老师解决。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6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160</Template>
  <TotalTime>0</TotalTime>
  <Words>994</Words>
  <Application>Microsoft Office PowerPoint</Application>
  <PresentationFormat>全屏显示(4:3)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华文琥珀</vt:lpstr>
      <vt:lpstr>华文新魏</vt:lpstr>
      <vt:lpstr>宋体</vt:lpstr>
      <vt:lpstr>Arial</vt:lpstr>
      <vt:lpstr>Calibri</vt:lpstr>
      <vt:lpstr>Times New Roman</vt:lpstr>
      <vt:lpstr>160</vt:lpstr>
      <vt:lpstr>专业教师成绩录入指南 及教学文档材料归档要求</vt:lpstr>
      <vt:lpstr>教务系统登录</vt:lpstr>
      <vt:lpstr>成绩录入</vt:lpstr>
      <vt:lpstr>初考录入成绩方法</vt:lpstr>
      <vt:lpstr>初考录入成绩方法（二）  </vt:lpstr>
      <vt:lpstr>初考录入成绩方法</vt:lpstr>
      <vt:lpstr>教师维护考生考试情况</vt:lpstr>
      <vt:lpstr>缓考/补考成绩录入</vt:lpstr>
      <vt:lpstr>教师成绩修改</vt:lpstr>
      <vt:lpstr>教师成绩修改具体步骤</vt:lpstr>
      <vt:lpstr>教学文档材料归档要求</vt:lpstr>
      <vt:lpstr>教学文档材料归档要求</vt:lpstr>
      <vt:lpstr>教学文档袋信息填写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gzw</dc:creator>
  <cp:lastModifiedBy>Julius Chu</cp:lastModifiedBy>
  <cp:revision>30</cp:revision>
  <dcterms:created xsi:type="dcterms:W3CDTF">1900-01-01T00:00:00Z</dcterms:created>
  <dcterms:modified xsi:type="dcterms:W3CDTF">2017-06-18T12:59:57Z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2052-7.4.0</vt:lpwstr>
  </property>
</Properties>
</file>